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3"/>
  </p:notesMasterIdLst>
  <p:sldIdLst>
    <p:sldId id="256" r:id="rId2"/>
    <p:sldId id="396" r:id="rId3"/>
    <p:sldId id="397" r:id="rId4"/>
    <p:sldId id="400" r:id="rId5"/>
    <p:sldId id="399" r:id="rId6"/>
    <p:sldId id="398" r:id="rId7"/>
    <p:sldId id="401" r:id="rId8"/>
    <p:sldId id="402" r:id="rId9"/>
    <p:sldId id="403" r:id="rId10"/>
    <p:sldId id="409" r:id="rId11"/>
    <p:sldId id="410" r:id="rId12"/>
    <p:sldId id="412" r:id="rId13"/>
    <p:sldId id="413" r:id="rId14"/>
    <p:sldId id="414" r:id="rId15"/>
    <p:sldId id="417" r:id="rId16"/>
    <p:sldId id="416" r:id="rId17"/>
    <p:sldId id="418" r:id="rId18"/>
    <p:sldId id="419" r:id="rId19"/>
    <p:sldId id="420" r:id="rId20"/>
    <p:sldId id="421" r:id="rId21"/>
    <p:sldId id="422" r:id="rId22"/>
    <p:sldId id="423" r:id="rId23"/>
    <p:sldId id="426" r:id="rId24"/>
    <p:sldId id="427" r:id="rId25"/>
    <p:sldId id="428" r:id="rId26"/>
    <p:sldId id="429" r:id="rId27"/>
    <p:sldId id="430" r:id="rId28"/>
    <p:sldId id="431" r:id="rId29"/>
    <p:sldId id="432" r:id="rId30"/>
    <p:sldId id="433" r:id="rId31"/>
    <p:sldId id="313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>
      <p:cViewPr varScale="1">
        <p:scale>
          <a:sx n="121" d="100"/>
          <a:sy n="121" d="100"/>
        </p:scale>
        <p:origin x="1314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90" d="100"/>
        <a:sy n="19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3D5AA52-266F-4298-A75B-55D477B0331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28C61A1-9080-4543-BE1B-A5E1C51878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169EC462-D528-4CDD-A181-DE2041CFBF80}" type="datetimeFigureOut">
              <a:rPr lang="en-US"/>
              <a:pPr>
                <a:defRPr/>
              </a:pPr>
              <a:t>18/8/2021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6D99EA-756F-4299-8637-57145B0CD56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B1A9EBF-E964-43E6-B6AB-9314C15AC60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6C3A9-5DEC-43DE-8E35-133C96189D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40A82C-6A7E-4BA4-91C0-613A893902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C3BAE202-FF17-4294-B311-4A87011FDC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7">
            <a:extLst>
              <a:ext uri="{FF2B5EF4-FFF2-40B4-BE49-F238E27FC236}">
                <a16:creationId xmlns:a16="http://schemas.microsoft.com/office/drawing/2014/main" id="{DA431D7A-684A-4C42-9D6A-8B46D1FC2043}"/>
              </a:ext>
            </a:extLst>
          </p:cNvPr>
          <p:cNvCxnSpPr/>
          <p:nvPr/>
        </p:nvCxnSpPr>
        <p:spPr>
          <a:xfrm>
            <a:off x="685800" y="3657600"/>
            <a:ext cx="7848600" cy="1588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71600"/>
            <a:ext cx="7848600" cy="1927225"/>
          </a:xfrm>
        </p:spPr>
        <p:txBody>
          <a:bodyPr anchor="b">
            <a:noAutofit/>
          </a:bodyPr>
          <a:lstStyle>
            <a:lvl1pPr>
              <a:defRPr sz="54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114800"/>
            <a:ext cx="640080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176545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7">
            <a:extLst>
              <a:ext uri="{FF2B5EF4-FFF2-40B4-BE49-F238E27FC236}">
                <a16:creationId xmlns:a16="http://schemas.microsoft.com/office/drawing/2014/main" id="{64B6FF94-A090-4AFC-8DE5-116C7940632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8458200" y="6477000"/>
            <a:ext cx="609600" cy="369888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6862B2A4-50F5-4C1D-9B16-FB6FA06B6856}" type="slidenum">
              <a:rPr lang="en-US" altLang="en-US" smtClean="0"/>
              <a:pPr eaLnBrk="1" hangingPunct="1">
                <a:defRPr/>
              </a:pPr>
              <a:t>‹#›</a:t>
            </a:fld>
            <a:endParaRPr lang="en-US" altLang="en-US"/>
          </a:p>
        </p:txBody>
      </p:sp>
      <p:sp>
        <p:nvSpPr>
          <p:cNvPr id="5" name="TextBox 8">
            <a:extLst>
              <a:ext uri="{FF2B5EF4-FFF2-40B4-BE49-F238E27FC236}">
                <a16:creationId xmlns:a16="http://schemas.microsoft.com/office/drawing/2014/main" id="{076199EE-7B03-49FA-BFEB-B8B66B02134B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04800" y="6488113"/>
            <a:ext cx="2133600" cy="3397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fld id="{C24C194A-2AB4-454C-BAA9-B7E938E8E30C}" type="datetime1">
              <a:rPr lang="vi-VN" sz="1600" smtClean="0"/>
              <a:pPr eaLnBrk="1" hangingPunct="1">
                <a:defRPr/>
              </a:pPr>
              <a:t>18/08/2021</a:t>
            </a:fld>
            <a:endParaRPr lang="en-US" sz="16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2800"/>
            </a:lvl1pPr>
            <a:lvl2pPr marL="457200" indent="-182880">
              <a:buFont typeface="Wingdings" pitchFamily="2" charset="2"/>
              <a:buChar char="§"/>
              <a:defRPr sz="2400"/>
            </a:lvl2pPr>
            <a:lvl3pPr marL="731520" indent="-182880">
              <a:buFont typeface="Wingdings" pitchFamily="2" charset="2"/>
              <a:buChar char="ü"/>
              <a:defRPr sz="2000"/>
            </a:lvl3pPr>
            <a:lvl4pPr>
              <a:defRPr sz="1800"/>
            </a:lvl4pPr>
            <a:lvl5pPr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69737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98337"/>
            <a:ext cx="9144000" cy="14819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187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4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421067"/>
            <a:ext cx="7839769" cy="519949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sz="quarter" idx="10" hasCustomPrompt="1"/>
          </p:nvPr>
        </p:nvSpPr>
        <p:spPr>
          <a:xfrm>
            <a:off x="304800" y="1158542"/>
            <a:ext cx="8541488" cy="12477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240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/>
              <a:t>Click edit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64034" y="5720290"/>
            <a:ext cx="1981200" cy="1981200"/>
          </a:xfrm>
          <a:prstGeom prst="rect">
            <a:avLst/>
          </a:prstGeom>
        </p:spPr>
      </p:pic>
      <p:sp>
        <p:nvSpPr>
          <p:cNvPr id="17" name="So trang"/>
          <p:cNvSpPr txBox="1"/>
          <p:nvPr userDrawn="1"/>
        </p:nvSpPr>
        <p:spPr>
          <a:xfrm>
            <a:off x="8475134" y="6321534"/>
            <a:ext cx="68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1C95B30B-0EBD-4ED6-B5AB-D2E660F68ADB}" type="slidenum">
              <a:rPr lang="en-US" sz="1600" smtClean="0">
                <a:solidFill>
                  <a:srgbClr val="FF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ctr"/>
              <a:t>‹#›</a:t>
            </a:fld>
            <a:endParaRPr lang="en-US" sz="1600">
              <a:solidFill>
                <a:srgbClr val="FF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55028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A39F50A-E37F-403F-BB56-6BE84A4AEC28}"/>
              </a:ext>
            </a:extLst>
          </p:cNvPr>
          <p:cNvSpPr/>
          <p:nvPr/>
        </p:nvSpPr>
        <p:spPr>
          <a:xfrm>
            <a:off x="0" y="220663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3EC632C-7A3B-4628-B007-B007F5FA0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0B420755-8DCB-4F5C-8AB7-17E2843453C2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5F510F-ECB2-468D-8F85-22E647B6D9C6}"/>
              </a:ext>
            </a:extLst>
          </p:cNvPr>
          <p:cNvSpPr/>
          <p:nvPr/>
        </p:nvSpPr>
        <p:spPr>
          <a:xfrm>
            <a:off x="0" y="0"/>
            <a:ext cx="9144000" cy="3651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DF7D9-D96D-4459-99BC-7BF1CE9CBB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81000" y="6477000"/>
            <a:ext cx="2895600" cy="32861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4D4BE6-8A8A-4493-BFE0-14325732B287}" type="datetime1">
              <a:rPr lang="en-US" smtClean="0"/>
              <a:t>18/8/2021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DBF84C-9D99-457F-B4EC-99F36DCFC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924800" y="6491288"/>
            <a:ext cx="1066800" cy="3286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400" b="1" smtClean="0">
                <a:solidFill>
                  <a:srgbClr val="3B3B4B"/>
                </a:solidFill>
              </a:defRPr>
            </a:lvl1pPr>
          </a:lstStyle>
          <a:p>
            <a:pPr>
              <a:defRPr/>
            </a:pPr>
            <a:fld id="{6D031FEA-3C1E-4D46-88AB-88C7AA01C8B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 spc="-1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182563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8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0250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90000"/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004888" indent="-182563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7450" indent="-136525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100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F1779E-0022-4145-8082-F11065A820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81238"/>
            <a:ext cx="7924800" cy="1376362"/>
          </a:xfrm>
        </p:spPr>
        <p:txBody>
          <a:bodyPr/>
          <a:lstStyle/>
          <a:p>
            <a:pPr algn="ctr">
              <a:defRPr/>
            </a:pPr>
            <a:r>
              <a:rPr lang="en-US" sz="2400" b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Xây dựng camera an ninh thông minh</a:t>
            </a:r>
            <a:endParaRPr lang="en-US" sz="24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60E84-5CAD-4D25-8A97-FC8AA91572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0" y="5299075"/>
            <a:ext cx="3581400" cy="949325"/>
          </a:xfrm>
        </p:spPr>
        <p:txBody>
          <a:bodyPr rtlCol="0">
            <a:normAutofit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viên thực hiện:</a:t>
            </a:r>
          </a:p>
          <a:p>
            <a:pPr algn="ctr" eaLnBrk="1" fontAlgn="auto" hangingPunct="1">
              <a:spcAft>
                <a:spcPts val="0"/>
              </a:spcAft>
              <a:buFont typeface="Arial" charset="0"/>
              <a:buNone/>
              <a:defRPr/>
            </a:pPr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Hoàng Thanh Bình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0" name="Subtitle 2">
            <a:extLst>
              <a:ext uri="{FF2B5EF4-FFF2-40B4-BE49-F238E27FC236}">
                <a16:creationId xmlns:a16="http://schemas.microsoft.com/office/drawing/2014/main" id="{584754DD-ABFA-454B-BE64-24A9FE038B70}"/>
              </a:ext>
            </a:extLst>
          </p:cNvPr>
          <p:cNvSpPr txBox="1">
            <a:spLocks/>
          </p:cNvSpPr>
          <p:nvPr/>
        </p:nvSpPr>
        <p:spPr bwMode="auto">
          <a:xfrm>
            <a:off x="685800" y="838200"/>
            <a:ext cx="7848600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  <a:defRPr/>
            </a:pPr>
            <a:endParaRPr lang="en-US" altLang="en-US" sz="2000">
              <a:solidFill>
                <a:srgbClr val="5757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1" name="Subtitle 2">
            <a:extLst>
              <a:ext uri="{FF2B5EF4-FFF2-40B4-BE49-F238E27FC236}">
                <a16:creationId xmlns:a16="http://schemas.microsoft.com/office/drawing/2014/main" id="{484F1885-F4E4-4897-9777-CD99F61B59BE}"/>
              </a:ext>
            </a:extLst>
          </p:cNvPr>
          <p:cNvSpPr txBox="1">
            <a:spLocks/>
          </p:cNvSpPr>
          <p:nvPr/>
        </p:nvSpPr>
        <p:spPr bwMode="auto">
          <a:xfrm>
            <a:off x="685800" y="2514600"/>
            <a:ext cx="7848600" cy="4572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  <a:defRPr/>
            </a:pP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vệ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en-US" altLang="en-US" sz="2000" b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nghiệp 2021</a:t>
            </a:r>
            <a:endParaRPr lang="en-US" altLang="en-US" sz="2000" b="1" dirty="0">
              <a:solidFill>
                <a:srgbClr val="5757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02" name="Subtitle 2">
            <a:extLst>
              <a:ext uri="{FF2B5EF4-FFF2-40B4-BE49-F238E27FC236}">
                <a16:creationId xmlns:a16="http://schemas.microsoft.com/office/drawing/2014/main" id="{81EAA61A-1F59-4F84-A253-3B6897A0A89F}"/>
              </a:ext>
            </a:extLst>
          </p:cNvPr>
          <p:cNvSpPr txBox="1">
            <a:spLocks/>
          </p:cNvSpPr>
          <p:nvPr/>
        </p:nvSpPr>
        <p:spPr bwMode="auto">
          <a:xfrm>
            <a:off x="4876800" y="5299075"/>
            <a:ext cx="3429000" cy="11430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  <a:defRPr/>
            </a:pP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Cán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bô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̣ </a:t>
            </a:r>
            <a:r>
              <a:rPr lang="en-US" altLang="en-US" sz="2000" b="1" dirty="0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hướng</a:t>
            </a:r>
            <a:r>
              <a:rPr lang="en-US" altLang="en-US" sz="2000" b="1" dirty="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2000" b="1" err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dẫn</a:t>
            </a:r>
            <a:r>
              <a:rPr lang="en-US" altLang="en-US" sz="2000" b="1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algn="ctr"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  <a:defRPr/>
            </a:pPr>
            <a:r>
              <a:rPr lang="en-US" altLang="en-US" sz="2000">
                <a:solidFill>
                  <a:srgbClr val="57576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 Phạm Văn Hưởng</a:t>
            </a:r>
            <a:endParaRPr lang="en-US" altLang="en-US" sz="2000" dirty="0">
              <a:solidFill>
                <a:srgbClr val="57576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7A65FDA-02BB-42D0-9531-7749AAC548B5}"/>
              </a:ext>
            </a:extLst>
          </p:cNvPr>
          <p:cNvSpPr txBox="1">
            <a:spLocks/>
          </p:cNvSpPr>
          <p:nvPr/>
        </p:nvSpPr>
        <p:spPr>
          <a:xfrm>
            <a:off x="914400" y="393700"/>
            <a:ext cx="7391400" cy="636588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9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n-AU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BAN CƠ YẾU CHÍNH PHỦ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>
              <a:defRPr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HỌC VIỆN KỸ THUẬT MẬT MÃ</a:t>
            </a:r>
          </a:p>
        </p:txBody>
      </p:sp>
      <p:pic>
        <p:nvPicPr>
          <p:cNvPr id="5127" name="Picture 8" descr="Logo HvKTMM">
            <a:extLst>
              <a:ext uri="{FF2B5EF4-FFF2-40B4-BE49-F238E27FC236}">
                <a16:creationId xmlns:a16="http://schemas.microsoft.com/office/drawing/2014/main" id="{4A8A7554-E0A2-41A6-853F-F12C50655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450" y="1143000"/>
            <a:ext cx="1333500" cy="1290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6952F5D9-348D-4FB8-8CE6-E1831965C82F}"/>
              </a:ext>
            </a:extLst>
          </p:cNvPr>
          <p:cNvSpPr txBox="1">
            <a:spLocks/>
          </p:cNvSpPr>
          <p:nvPr/>
        </p:nvSpPr>
        <p:spPr bwMode="auto">
          <a:xfrm>
            <a:off x="3276600" y="3924300"/>
            <a:ext cx="4495800" cy="118110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>
            <a:lvl1pPr marL="0" indent="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None/>
              <a:defRPr sz="2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5000"/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90000"/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Arial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None/>
              <a:defRPr sz="13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A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Ngành</a:t>
            </a:r>
            <a:r>
              <a:rPr lang="en-A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U" sz="1800">
                <a:latin typeface="Times New Roman" panose="02020603050405020304" pitchFamily="18" charset="0"/>
                <a:cs typeface="Times New Roman" panose="02020603050405020304" pitchFamily="18" charset="0"/>
              </a:rPr>
              <a:t>Công nghê thông tin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A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AU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AU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AU" sz="1800" b="1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AU" sz="1800">
                <a:latin typeface="Times New Roman" panose="02020603050405020304" pitchFamily="18" charset="0"/>
                <a:cs typeface="Times New Roman" panose="02020603050405020304" pitchFamily="18" charset="0"/>
              </a:rPr>
              <a:t>7.48.02.01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533400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5" name="image9.png">
            <a:extLst>
              <a:ext uri="{FF2B5EF4-FFF2-40B4-BE49-F238E27FC236}">
                <a16:creationId xmlns:a16="http://schemas.microsoft.com/office/drawing/2014/main" id="{D2C8BF03-E8B2-459B-8C82-E30B2927616C}"/>
              </a:ext>
            </a:extLst>
          </p:cNvPr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1474311" y="1828800"/>
            <a:ext cx="6526689" cy="3505200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C919DB1F-20FE-4C27-B2B3-1D62AA43BA1A}"/>
              </a:ext>
            </a:extLst>
          </p:cNvPr>
          <p:cNvSpPr txBox="1"/>
          <p:nvPr/>
        </p:nvSpPr>
        <p:spPr>
          <a:xfrm>
            <a:off x="3581401" y="5410200"/>
            <a:ext cx="2590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Kiến trúc Yolov4</a:t>
            </a:r>
          </a:p>
        </p:txBody>
      </p:sp>
    </p:spTree>
    <p:extLst>
      <p:ext uri="{BB962C8B-B14F-4D97-AF65-F5344CB8AC3E}">
        <p14:creationId xmlns:p14="http://schemas.microsoft.com/office/powerpoint/2010/main" val="19919102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4EA39B10-3C4F-4214-BEBF-7B7675CA62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387" y="1530100"/>
            <a:ext cx="7281226" cy="4095690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64849C5-9B64-44AD-8874-D28D2BA9298A}"/>
              </a:ext>
            </a:extLst>
          </p:cNvPr>
          <p:cNvSpPr txBox="1"/>
          <p:nvPr/>
        </p:nvSpPr>
        <p:spPr>
          <a:xfrm>
            <a:off x="3352800" y="5772090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Google image dataset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E7F45EF-AB0F-4510-8928-1AC33222BBCC}"/>
              </a:ext>
            </a:extLst>
          </p:cNvPr>
          <p:cNvSpPr txBox="1">
            <a:spLocks/>
          </p:cNvSpPr>
          <p:nvPr/>
        </p:nvSpPr>
        <p:spPr>
          <a:xfrm>
            <a:off x="304800" y="5468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1460033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64849C5-9B64-44AD-8874-D28D2BA9298A}"/>
              </a:ext>
            </a:extLst>
          </p:cNvPr>
          <p:cNvSpPr txBox="1"/>
          <p:nvPr/>
        </p:nvSpPr>
        <p:spPr>
          <a:xfrm>
            <a:off x="3657600" y="6098709"/>
            <a:ext cx="3429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Google Collab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6A7FC6B0-A6E8-4F61-8BB9-45D7C0991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218" y="1780644"/>
            <a:ext cx="7536277" cy="423915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C35C95E-3398-43E1-9E9F-10CC8C4C2213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</p:spTree>
    <p:extLst>
      <p:ext uri="{BB962C8B-B14F-4D97-AF65-F5344CB8AC3E}">
        <p14:creationId xmlns:p14="http://schemas.microsoft.com/office/powerpoint/2010/main" val="400035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164849C5-9B64-44AD-8874-D28D2BA9298A}"/>
              </a:ext>
            </a:extLst>
          </p:cNvPr>
          <p:cNvSpPr txBox="1"/>
          <p:nvPr/>
        </p:nvSpPr>
        <p:spPr>
          <a:xfrm>
            <a:off x="3657600" y="6456381"/>
            <a:ext cx="236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Đồ thị trung bình lỗi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716A6AF7-727A-47E4-B7FC-A1DB6DF60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10" y="1358149"/>
            <a:ext cx="5008580" cy="5008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728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3D4D7DFF-582D-44C0-BE63-82954ED3C9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0800" y="11430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927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EB3B058B-74A0-4EA5-9723-28A0FD94F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447800"/>
            <a:ext cx="5852172" cy="438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681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57200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B0717ACF-8171-43AD-A452-42D997308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686" y="1219200"/>
            <a:ext cx="6705599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4365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3944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9AC3B2F0-BA4E-4308-B1BF-84514AE492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219200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35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381000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4F2237D9-9CF0-4FFD-A95C-D76D93C9EE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1066800"/>
            <a:ext cx="3871913" cy="516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41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533400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2.2 Huấn luyện model phát hiện đối tượng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9DAD6EB2-B65D-412D-8D44-ED5C89AC3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572" y="2249786"/>
            <a:ext cx="4241395" cy="3078867"/>
          </a:xfrm>
          <a:prstGeom prst="rect">
            <a:avLst/>
          </a:prstGeom>
        </p:spPr>
      </p:pic>
      <p:pic>
        <p:nvPicPr>
          <p:cNvPr id="8" name="Hình ảnh 7">
            <a:extLst>
              <a:ext uri="{FF2B5EF4-FFF2-40B4-BE49-F238E27FC236}">
                <a16:creationId xmlns:a16="http://schemas.microsoft.com/office/drawing/2014/main" id="{D58EBF6A-F5D3-4121-99C9-EF1FAA80BE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5" y="2249786"/>
            <a:ext cx="3962399" cy="3139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365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1066800"/>
            <a:ext cx="7839769" cy="519949"/>
          </a:xfrm>
        </p:spPr>
        <p:txBody>
          <a:bodyPr/>
          <a:lstStyle/>
          <a:p>
            <a:r>
              <a:rPr lang="en-US" sz="360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179582-C9F6-C146-8F38-BE3C9DEEE78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43000" y="914400"/>
            <a:ext cx="8541488" cy="4876800"/>
          </a:xfrm>
        </p:spPr>
        <p:txBody>
          <a:bodyPr/>
          <a:lstStyle/>
          <a:p>
            <a:pPr>
              <a:lnSpc>
                <a:spcPct val="2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2. Nội dung thực hiện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3. Thực nghiệm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800">
                <a:latin typeface="Times New Roman" panose="02020603050405020304" pitchFamily="18" charset="0"/>
                <a:cs typeface="Times New Roman" panose="02020603050405020304" pitchFamily="18" charset="0"/>
              </a:rPr>
              <a:t>4. Kết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6820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Thiết kế Server</a:t>
            </a:r>
          </a:p>
        </p:txBody>
      </p:sp>
      <p:grpSp>
        <p:nvGrpSpPr>
          <p:cNvPr id="32" name="Nhóm 31">
            <a:extLst>
              <a:ext uri="{FF2B5EF4-FFF2-40B4-BE49-F238E27FC236}">
                <a16:creationId xmlns:a16="http://schemas.microsoft.com/office/drawing/2014/main" id="{E726E975-A4B3-4468-8C12-2473A218D2CE}"/>
              </a:ext>
            </a:extLst>
          </p:cNvPr>
          <p:cNvGrpSpPr/>
          <p:nvPr/>
        </p:nvGrpSpPr>
        <p:grpSpPr>
          <a:xfrm>
            <a:off x="1676400" y="2362200"/>
            <a:ext cx="6248400" cy="2362200"/>
            <a:chOff x="1524000" y="2667000"/>
            <a:chExt cx="5562600" cy="1716475"/>
          </a:xfrm>
        </p:grpSpPr>
        <p:sp>
          <p:nvSpPr>
            <p:cNvPr id="2" name="Hình chữ nhật 1">
              <a:extLst>
                <a:ext uri="{FF2B5EF4-FFF2-40B4-BE49-F238E27FC236}">
                  <a16:creationId xmlns:a16="http://schemas.microsoft.com/office/drawing/2014/main" id="{191CC528-20EF-4D0E-950F-FEA291DCFDB9}"/>
                </a:ext>
              </a:extLst>
            </p:cNvPr>
            <p:cNvSpPr/>
            <p:nvPr/>
          </p:nvSpPr>
          <p:spPr>
            <a:xfrm>
              <a:off x="1524000" y="2667000"/>
              <a:ext cx="1676400" cy="91440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Rasp Pi 3</a:t>
              </a:r>
            </a:p>
          </p:txBody>
        </p:sp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AF8ECC6D-C382-4087-8D17-80CC9F9CBFBE}"/>
                </a:ext>
              </a:extLst>
            </p:cNvPr>
            <p:cNvSpPr/>
            <p:nvPr/>
          </p:nvSpPr>
          <p:spPr>
            <a:xfrm>
              <a:off x="5410200" y="2667000"/>
              <a:ext cx="1676400" cy="91440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</a:p>
          </p:txBody>
        </p:sp>
        <p:cxnSp>
          <p:nvCxnSpPr>
            <p:cNvPr id="4" name="Đường kết nối Mũi tên Thẳng 3">
              <a:extLst>
                <a:ext uri="{FF2B5EF4-FFF2-40B4-BE49-F238E27FC236}">
                  <a16:creationId xmlns:a16="http://schemas.microsoft.com/office/drawing/2014/main" id="{836FAA73-AA72-4985-9D7E-AEC45A3B2627}"/>
                </a:ext>
              </a:extLst>
            </p:cNvPr>
            <p:cNvCxnSpPr>
              <a:cxnSpLocks/>
              <a:stCxn id="2" idx="3"/>
              <a:endCxn id="7" idx="1"/>
            </p:cNvCxnSpPr>
            <p:nvPr/>
          </p:nvCxnSpPr>
          <p:spPr>
            <a:xfrm>
              <a:off x="3200400" y="3124200"/>
              <a:ext cx="2209800" cy="0"/>
            </a:xfrm>
            <a:prstGeom prst="straightConnector1">
              <a:avLst/>
            </a:prstGeom>
            <a:ln>
              <a:solidFill>
                <a:srgbClr val="92D050"/>
              </a:solidFill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Hộp Văn bản 4">
              <a:extLst>
                <a:ext uri="{FF2B5EF4-FFF2-40B4-BE49-F238E27FC236}">
                  <a16:creationId xmlns:a16="http://schemas.microsoft.com/office/drawing/2014/main" id="{DE98BB63-5F2B-45EE-B4E7-7E0D812BF4FD}"/>
                </a:ext>
              </a:extLst>
            </p:cNvPr>
            <p:cNvSpPr txBox="1"/>
            <p:nvPr/>
          </p:nvSpPr>
          <p:spPr>
            <a:xfrm>
              <a:off x="3962400" y="2736761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Ảnh</a:t>
              </a:r>
            </a:p>
          </p:txBody>
        </p:sp>
        <p:cxnSp>
          <p:nvCxnSpPr>
            <p:cNvPr id="29" name="Đường kết nối: Mũi tên Gấp khúc 28">
              <a:extLst>
                <a:ext uri="{FF2B5EF4-FFF2-40B4-BE49-F238E27FC236}">
                  <a16:creationId xmlns:a16="http://schemas.microsoft.com/office/drawing/2014/main" id="{31074066-8B9D-47E7-B86C-BE8B8EB16606}"/>
                </a:ext>
              </a:extLst>
            </p:cNvPr>
            <p:cNvCxnSpPr>
              <a:stCxn id="7" idx="2"/>
              <a:endCxn id="2" idx="2"/>
            </p:cNvCxnSpPr>
            <p:nvPr/>
          </p:nvCxnSpPr>
          <p:spPr>
            <a:xfrm rot="5400000">
              <a:off x="4305300" y="1638300"/>
              <a:ext cx="12700" cy="3886200"/>
            </a:xfrm>
            <a:prstGeom prst="bentConnector3">
              <a:avLst>
                <a:gd name="adj1" fmla="val 6005937"/>
              </a:avLst>
            </a:prstGeom>
            <a:ln>
              <a:solidFill>
                <a:schemeClr val="tx2"/>
              </a:solidFill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31" name="Hộp Văn bản 30">
              <a:extLst>
                <a:ext uri="{FF2B5EF4-FFF2-40B4-BE49-F238E27FC236}">
                  <a16:creationId xmlns:a16="http://schemas.microsoft.com/office/drawing/2014/main" id="{87EE0ECD-64E3-41AB-81C7-7A23CC79113D}"/>
                </a:ext>
              </a:extLst>
            </p:cNvPr>
            <p:cNvSpPr txBox="1"/>
            <p:nvPr/>
          </p:nvSpPr>
          <p:spPr>
            <a:xfrm>
              <a:off x="3810000" y="4014143"/>
              <a:ext cx="1219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Respone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879373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91CC528-20EF-4D0E-950F-FEA291DCFDB9}"/>
              </a:ext>
            </a:extLst>
          </p:cNvPr>
          <p:cNvSpPr/>
          <p:nvPr/>
        </p:nvSpPr>
        <p:spPr>
          <a:xfrm>
            <a:off x="762000" y="3276600"/>
            <a:ext cx="1369512" cy="724884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Rasp Pi 3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F8ECC6D-C382-4087-8D17-80CC9F9CBFBE}"/>
              </a:ext>
            </a:extLst>
          </p:cNvPr>
          <p:cNvSpPr/>
          <p:nvPr/>
        </p:nvSpPr>
        <p:spPr>
          <a:xfrm>
            <a:off x="4419600" y="1905000"/>
            <a:ext cx="4495800" cy="34290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C6F292F5-378B-45B8-96F0-324064C08A22}"/>
              </a:ext>
            </a:extLst>
          </p:cNvPr>
          <p:cNvSpPr/>
          <p:nvPr/>
        </p:nvSpPr>
        <p:spPr>
          <a:xfrm>
            <a:off x="4876800" y="3315684"/>
            <a:ext cx="8382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BFB8A166-956C-43CD-8660-72FC0D7E41BE}"/>
              </a:ext>
            </a:extLst>
          </p:cNvPr>
          <p:cNvSpPr/>
          <p:nvPr/>
        </p:nvSpPr>
        <p:spPr>
          <a:xfrm>
            <a:off x="6801855" y="2253558"/>
            <a:ext cx="12954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ECC6CEBC-335D-465C-99D3-6AFE1C09C27C}"/>
              </a:ext>
            </a:extLst>
          </p:cNvPr>
          <p:cNvSpPr/>
          <p:nvPr/>
        </p:nvSpPr>
        <p:spPr>
          <a:xfrm>
            <a:off x="6781800" y="4419600"/>
            <a:ext cx="12954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7197AE4-E681-4A78-82DC-8E154D43F18D}"/>
              </a:ext>
            </a:extLst>
          </p:cNvPr>
          <p:cNvSpPr txBox="1"/>
          <p:nvPr/>
        </p:nvSpPr>
        <p:spPr>
          <a:xfrm>
            <a:off x="4485362" y="201254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cxnSp>
        <p:nvCxnSpPr>
          <p:cNvPr id="17" name="Đường kết nối Mũi tên Thẳng 16">
            <a:extLst>
              <a:ext uri="{FF2B5EF4-FFF2-40B4-BE49-F238E27FC236}">
                <a16:creationId xmlns:a16="http://schemas.microsoft.com/office/drawing/2014/main" id="{5CC3A831-2F98-4BAD-B8EC-13E88B4B1DCF}"/>
              </a:ext>
            </a:extLst>
          </p:cNvPr>
          <p:cNvCxnSpPr>
            <a:cxnSpLocks/>
            <a:stCxn id="2" idx="3"/>
            <a:endCxn id="7" idx="1"/>
          </p:cNvCxnSpPr>
          <p:nvPr/>
        </p:nvCxnSpPr>
        <p:spPr>
          <a:xfrm flipV="1">
            <a:off x="2131512" y="3619500"/>
            <a:ext cx="2288088" cy="195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itle 1">
            <a:extLst>
              <a:ext uri="{FF2B5EF4-FFF2-40B4-BE49-F238E27FC236}">
                <a16:creationId xmlns:a16="http://schemas.microsoft.com/office/drawing/2014/main" id="{FAC60147-4E75-4B4F-8CD5-6BCB2CA5663A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Thiết kế Server</a:t>
            </a:r>
          </a:p>
        </p:txBody>
      </p:sp>
    </p:spTree>
    <p:extLst>
      <p:ext uri="{BB962C8B-B14F-4D97-AF65-F5344CB8AC3E}">
        <p14:creationId xmlns:p14="http://schemas.microsoft.com/office/powerpoint/2010/main" val="2903411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ình chữ nhật 1">
            <a:extLst>
              <a:ext uri="{FF2B5EF4-FFF2-40B4-BE49-F238E27FC236}">
                <a16:creationId xmlns:a16="http://schemas.microsoft.com/office/drawing/2014/main" id="{191CC528-20EF-4D0E-950F-FEA291DCFDB9}"/>
              </a:ext>
            </a:extLst>
          </p:cNvPr>
          <p:cNvSpPr/>
          <p:nvPr/>
        </p:nvSpPr>
        <p:spPr>
          <a:xfrm>
            <a:off x="762000" y="3276600"/>
            <a:ext cx="1369512" cy="724884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Rasp Pi 3</a:t>
            </a:r>
          </a:p>
        </p:txBody>
      </p:sp>
      <p:sp>
        <p:nvSpPr>
          <p:cNvPr id="7" name="Hình chữ nhật 6">
            <a:extLst>
              <a:ext uri="{FF2B5EF4-FFF2-40B4-BE49-F238E27FC236}">
                <a16:creationId xmlns:a16="http://schemas.microsoft.com/office/drawing/2014/main" id="{AF8ECC6D-C382-4087-8D17-80CC9F9CBFBE}"/>
              </a:ext>
            </a:extLst>
          </p:cNvPr>
          <p:cNvSpPr/>
          <p:nvPr/>
        </p:nvSpPr>
        <p:spPr>
          <a:xfrm>
            <a:off x="4419600" y="1886442"/>
            <a:ext cx="4495800" cy="342900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Hình chữ nhật 12">
            <a:extLst>
              <a:ext uri="{FF2B5EF4-FFF2-40B4-BE49-F238E27FC236}">
                <a16:creationId xmlns:a16="http://schemas.microsoft.com/office/drawing/2014/main" id="{C6F292F5-378B-45B8-96F0-324064C08A22}"/>
              </a:ext>
            </a:extLst>
          </p:cNvPr>
          <p:cNvSpPr/>
          <p:nvPr/>
        </p:nvSpPr>
        <p:spPr>
          <a:xfrm>
            <a:off x="4876800" y="3276600"/>
            <a:ext cx="8382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Yolo</a:t>
            </a:r>
          </a:p>
        </p:txBody>
      </p:sp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BFB8A166-956C-43CD-8660-72FC0D7E41BE}"/>
              </a:ext>
            </a:extLst>
          </p:cNvPr>
          <p:cNvSpPr/>
          <p:nvPr/>
        </p:nvSpPr>
        <p:spPr>
          <a:xfrm>
            <a:off x="6781800" y="2253558"/>
            <a:ext cx="12954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Stream</a:t>
            </a:r>
          </a:p>
        </p:txBody>
      </p:sp>
      <p:sp>
        <p:nvSpPr>
          <p:cNvPr id="19" name="Hình chữ nhật 18">
            <a:extLst>
              <a:ext uri="{FF2B5EF4-FFF2-40B4-BE49-F238E27FC236}">
                <a16:creationId xmlns:a16="http://schemas.microsoft.com/office/drawing/2014/main" id="{ECC6CEBC-335D-465C-99D3-6AFE1C09C27C}"/>
              </a:ext>
            </a:extLst>
          </p:cNvPr>
          <p:cNvSpPr/>
          <p:nvPr/>
        </p:nvSpPr>
        <p:spPr>
          <a:xfrm>
            <a:off x="6781800" y="4343400"/>
            <a:ext cx="1295400" cy="609600"/>
          </a:xfrm>
          <a:prstGeom prst="rect">
            <a:avLst/>
          </a:prstGeom>
          <a:ln>
            <a:solidFill>
              <a:srgbClr val="7030A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Control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C7197AE4-E681-4A78-82DC-8E154D43F18D}"/>
              </a:ext>
            </a:extLst>
          </p:cNvPr>
          <p:cNvSpPr txBox="1"/>
          <p:nvPr/>
        </p:nvSpPr>
        <p:spPr>
          <a:xfrm>
            <a:off x="4485362" y="2012540"/>
            <a:ext cx="152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AC60147-4E75-4B4F-8CD5-6BCB2CA5663A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2.3 Thiết kế Server</a:t>
            </a:r>
          </a:p>
        </p:txBody>
      </p:sp>
      <p:sp>
        <p:nvSpPr>
          <p:cNvPr id="4" name="Hình trụ 3">
            <a:extLst>
              <a:ext uri="{FF2B5EF4-FFF2-40B4-BE49-F238E27FC236}">
                <a16:creationId xmlns:a16="http://schemas.microsoft.com/office/drawing/2014/main" id="{2BA06238-BFCA-4D1A-8652-842E91E7AA01}"/>
              </a:ext>
            </a:extLst>
          </p:cNvPr>
          <p:cNvSpPr/>
          <p:nvPr/>
        </p:nvSpPr>
        <p:spPr>
          <a:xfrm>
            <a:off x="2971800" y="3276600"/>
            <a:ext cx="829234" cy="724884"/>
          </a:xfrm>
          <a:prstGeom prst="can">
            <a:avLst/>
          </a:prstGeom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cxnSp>
        <p:nvCxnSpPr>
          <p:cNvPr id="6" name="Đường kết nối Mũi tên Thẳng 5">
            <a:extLst>
              <a:ext uri="{FF2B5EF4-FFF2-40B4-BE49-F238E27FC236}">
                <a16:creationId xmlns:a16="http://schemas.microsoft.com/office/drawing/2014/main" id="{206154E7-1CE1-4277-A90A-EA1234DA9C3F}"/>
              </a:ext>
            </a:extLst>
          </p:cNvPr>
          <p:cNvCxnSpPr>
            <a:cxnSpLocks/>
            <a:stCxn id="2" idx="3"/>
            <a:endCxn id="4" idx="2"/>
          </p:cNvCxnSpPr>
          <p:nvPr/>
        </p:nvCxnSpPr>
        <p:spPr>
          <a:xfrm>
            <a:off x="2131512" y="3639042"/>
            <a:ext cx="8402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Đường kết nối Mũi tên Thẳng 8">
            <a:extLst>
              <a:ext uri="{FF2B5EF4-FFF2-40B4-BE49-F238E27FC236}">
                <a16:creationId xmlns:a16="http://schemas.microsoft.com/office/drawing/2014/main" id="{42220D7A-5AB8-48A5-BEAB-AD27FBE227EF}"/>
              </a:ext>
            </a:extLst>
          </p:cNvPr>
          <p:cNvCxnSpPr>
            <a:cxnSpLocks/>
            <a:stCxn id="4" idx="4"/>
          </p:cNvCxnSpPr>
          <p:nvPr/>
        </p:nvCxnSpPr>
        <p:spPr>
          <a:xfrm>
            <a:off x="3801034" y="3639042"/>
            <a:ext cx="107576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Hình trụ 19">
            <a:extLst>
              <a:ext uri="{FF2B5EF4-FFF2-40B4-BE49-F238E27FC236}">
                <a16:creationId xmlns:a16="http://schemas.microsoft.com/office/drawing/2014/main" id="{BB5FB2E8-5474-4B57-922C-DA44BCE9FA53}"/>
              </a:ext>
            </a:extLst>
          </p:cNvPr>
          <p:cNvSpPr/>
          <p:nvPr/>
        </p:nvSpPr>
        <p:spPr>
          <a:xfrm>
            <a:off x="4876800" y="4304316"/>
            <a:ext cx="829234" cy="724884"/>
          </a:xfrm>
          <a:prstGeom prst="can">
            <a:avLst/>
          </a:prstGeom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cxnSp>
        <p:nvCxnSpPr>
          <p:cNvPr id="16" name="Đường kết nối Mũi tên Thẳng 15">
            <a:extLst>
              <a:ext uri="{FF2B5EF4-FFF2-40B4-BE49-F238E27FC236}">
                <a16:creationId xmlns:a16="http://schemas.microsoft.com/office/drawing/2014/main" id="{940F495E-8329-4E00-838D-D5A8782D6EC8}"/>
              </a:ext>
            </a:extLst>
          </p:cNvPr>
          <p:cNvCxnSpPr>
            <a:stCxn id="13" idx="2"/>
            <a:endCxn id="20" idx="1"/>
          </p:cNvCxnSpPr>
          <p:nvPr/>
        </p:nvCxnSpPr>
        <p:spPr>
          <a:xfrm flipH="1">
            <a:off x="5291417" y="3886200"/>
            <a:ext cx="4483" cy="4181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Đường kết nối Mũi tên Thẳng 28">
            <a:extLst>
              <a:ext uri="{FF2B5EF4-FFF2-40B4-BE49-F238E27FC236}">
                <a16:creationId xmlns:a16="http://schemas.microsoft.com/office/drawing/2014/main" id="{7BB030B7-B1D4-4CAA-9631-A453785D81E8}"/>
              </a:ext>
            </a:extLst>
          </p:cNvPr>
          <p:cNvCxnSpPr>
            <a:stCxn id="20" idx="4"/>
            <a:endCxn id="19" idx="1"/>
          </p:cNvCxnSpPr>
          <p:nvPr/>
        </p:nvCxnSpPr>
        <p:spPr>
          <a:xfrm flipV="1">
            <a:off x="5706034" y="4648200"/>
            <a:ext cx="1075766" cy="185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Hình trụ 29">
            <a:extLst>
              <a:ext uri="{FF2B5EF4-FFF2-40B4-BE49-F238E27FC236}">
                <a16:creationId xmlns:a16="http://schemas.microsoft.com/office/drawing/2014/main" id="{23C70968-39AE-4035-9C2A-D2C39FFFE3B3}"/>
              </a:ext>
            </a:extLst>
          </p:cNvPr>
          <p:cNvSpPr/>
          <p:nvPr/>
        </p:nvSpPr>
        <p:spPr>
          <a:xfrm>
            <a:off x="7012488" y="3218958"/>
            <a:ext cx="829234" cy="724884"/>
          </a:xfrm>
          <a:prstGeom prst="can">
            <a:avLst/>
          </a:prstGeom>
          <a:ln>
            <a:solidFill>
              <a:srgbClr val="00B0F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Queue</a:t>
            </a:r>
          </a:p>
        </p:txBody>
      </p:sp>
      <p:cxnSp>
        <p:nvCxnSpPr>
          <p:cNvPr id="32" name="Đường kết nối Mũi tên Thẳng 31">
            <a:extLst>
              <a:ext uri="{FF2B5EF4-FFF2-40B4-BE49-F238E27FC236}">
                <a16:creationId xmlns:a16="http://schemas.microsoft.com/office/drawing/2014/main" id="{9E58F815-8C6C-48A7-8C2F-6410C6D7E737}"/>
              </a:ext>
            </a:extLst>
          </p:cNvPr>
          <p:cNvCxnSpPr>
            <a:stCxn id="13" idx="3"/>
            <a:endCxn id="30" idx="2"/>
          </p:cNvCxnSpPr>
          <p:nvPr/>
        </p:nvCxnSpPr>
        <p:spPr>
          <a:xfrm>
            <a:off x="5715000" y="3581400"/>
            <a:ext cx="129748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Đường kết nối Mũi tên Thẳng 37">
            <a:extLst>
              <a:ext uri="{FF2B5EF4-FFF2-40B4-BE49-F238E27FC236}">
                <a16:creationId xmlns:a16="http://schemas.microsoft.com/office/drawing/2014/main" id="{60CD3B1C-1F36-408E-84B6-F28EC323A88A}"/>
              </a:ext>
            </a:extLst>
          </p:cNvPr>
          <p:cNvCxnSpPr>
            <a:endCxn id="18" idx="2"/>
          </p:cNvCxnSpPr>
          <p:nvPr/>
        </p:nvCxnSpPr>
        <p:spPr>
          <a:xfrm flipV="1">
            <a:off x="7427105" y="2863158"/>
            <a:ext cx="2395" cy="3558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Hộp Văn bản 38">
            <a:extLst>
              <a:ext uri="{FF2B5EF4-FFF2-40B4-BE49-F238E27FC236}">
                <a16:creationId xmlns:a16="http://schemas.microsoft.com/office/drawing/2014/main" id="{01687FF9-1AF1-45EE-A818-00AE4626B830}"/>
              </a:ext>
            </a:extLst>
          </p:cNvPr>
          <p:cNvSpPr txBox="1"/>
          <p:nvPr/>
        </p:nvSpPr>
        <p:spPr>
          <a:xfrm>
            <a:off x="2230707" y="3289101"/>
            <a:ext cx="12126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</a:p>
        </p:txBody>
      </p:sp>
    </p:spTree>
    <p:extLst>
      <p:ext uri="{BB962C8B-B14F-4D97-AF65-F5344CB8AC3E}">
        <p14:creationId xmlns:p14="http://schemas.microsoft.com/office/powerpoint/2010/main" val="3698933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AC60147-4E75-4B4F-8CD5-6BCB2CA5663A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Mã hóa AES</a:t>
            </a:r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C0220106-CA3A-4466-84F6-F2A20090400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980038"/>
            <a:ext cx="4279265" cy="57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3795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FAC60147-4E75-4B4F-8CD5-6BCB2CA5663A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2.4 Mã hóa RSA</a:t>
            </a:r>
          </a:p>
        </p:txBody>
      </p:sp>
      <p:grpSp>
        <p:nvGrpSpPr>
          <p:cNvPr id="4" name="Nhóm 3">
            <a:extLst>
              <a:ext uri="{FF2B5EF4-FFF2-40B4-BE49-F238E27FC236}">
                <a16:creationId xmlns:a16="http://schemas.microsoft.com/office/drawing/2014/main" id="{218ED503-7D9C-4CAD-AE82-01772C36A322}"/>
              </a:ext>
            </a:extLst>
          </p:cNvPr>
          <p:cNvGrpSpPr/>
          <p:nvPr/>
        </p:nvGrpSpPr>
        <p:grpSpPr>
          <a:xfrm>
            <a:off x="413229" y="1344078"/>
            <a:ext cx="8247479" cy="4447122"/>
            <a:chOff x="413229" y="1344078"/>
            <a:chExt cx="8247479" cy="4447122"/>
          </a:xfrm>
        </p:grpSpPr>
        <p:sp>
          <p:nvSpPr>
            <p:cNvPr id="6" name="Hình chữ nhật 5">
              <a:extLst>
                <a:ext uri="{FF2B5EF4-FFF2-40B4-BE49-F238E27FC236}">
                  <a16:creationId xmlns:a16="http://schemas.microsoft.com/office/drawing/2014/main" id="{7A1F1D9A-4108-449A-B96A-9768B1585896}"/>
                </a:ext>
              </a:extLst>
            </p:cNvPr>
            <p:cNvSpPr/>
            <p:nvPr/>
          </p:nvSpPr>
          <p:spPr>
            <a:xfrm>
              <a:off x="413229" y="1344078"/>
              <a:ext cx="3194735" cy="4447122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Hình chữ nhật 6">
              <a:extLst>
                <a:ext uri="{FF2B5EF4-FFF2-40B4-BE49-F238E27FC236}">
                  <a16:creationId xmlns:a16="http://schemas.microsoft.com/office/drawing/2014/main" id="{8AEFE07D-3F40-4FAC-8324-B7739933FE29}"/>
                </a:ext>
              </a:extLst>
            </p:cNvPr>
            <p:cNvSpPr/>
            <p:nvPr/>
          </p:nvSpPr>
          <p:spPr>
            <a:xfrm>
              <a:off x="5828923" y="1344078"/>
              <a:ext cx="2831785" cy="3657600"/>
            </a:xfrm>
            <a:prstGeom prst="rect">
              <a:avLst/>
            </a:prstGeom>
            <a:ln>
              <a:solidFill>
                <a:srgbClr val="92D050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40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Hộp Văn bản 7">
              <a:extLst>
                <a:ext uri="{FF2B5EF4-FFF2-40B4-BE49-F238E27FC236}">
                  <a16:creationId xmlns:a16="http://schemas.microsoft.com/office/drawing/2014/main" id="{001090B0-93CA-4C8E-B7D5-5F38B33FBB2D}"/>
                </a:ext>
              </a:extLst>
            </p:cNvPr>
            <p:cNvSpPr txBox="1"/>
            <p:nvPr/>
          </p:nvSpPr>
          <p:spPr>
            <a:xfrm>
              <a:off x="3751311" y="1764268"/>
              <a:ext cx="2077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Khóa công khai</a:t>
              </a:r>
            </a:p>
          </p:txBody>
        </p:sp>
        <p:sp>
          <p:nvSpPr>
            <p:cNvPr id="9" name="Hộp Văn bản 8">
              <a:extLst>
                <a:ext uri="{FF2B5EF4-FFF2-40B4-BE49-F238E27FC236}">
                  <a16:creationId xmlns:a16="http://schemas.microsoft.com/office/drawing/2014/main" id="{8D708CB6-5EF2-401D-8D1A-E5CEEEE1D447}"/>
                </a:ext>
              </a:extLst>
            </p:cNvPr>
            <p:cNvSpPr txBox="1"/>
            <p:nvPr/>
          </p:nvSpPr>
          <p:spPr>
            <a:xfrm>
              <a:off x="705259" y="1371600"/>
              <a:ext cx="100886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Raspi</a:t>
              </a:r>
            </a:p>
          </p:txBody>
        </p:sp>
        <p:sp>
          <p:nvSpPr>
            <p:cNvPr id="10" name="Hộp Văn bản 9">
              <a:extLst>
                <a:ext uri="{FF2B5EF4-FFF2-40B4-BE49-F238E27FC236}">
                  <a16:creationId xmlns:a16="http://schemas.microsoft.com/office/drawing/2014/main" id="{71C7FD9C-E730-4E1A-8F58-E6D05E4B19EE}"/>
                </a:ext>
              </a:extLst>
            </p:cNvPr>
            <p:cNvSpPr txBox="1"/>
            <p:nvPr/>
          </p:nvSpPr>
          <p:spPr>
            <a:xfrm>
              <a:off x="5990337" y="1361430"/>
              <a:ext cx="13625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Server</a:t>
              </a:r>
            </a:p>
          </p:txBody>
        </p:sp>
        <p:sp>
          <p:nvSpPr>
            <p:cNvPr id="11" name="Hình chữ nhật 10">
              <a:extLst>
                <a:ext uri="{FF2B5EF4-FFF2-40B4-BE49-F238E27FC236}">
                  <a16:creationId xmlns:a16="http://schemas.microsoft.com/office/drawing/2014/main" id="{E233AEFF-04F6-4C27-B33A-82059561C618}"/>
                </a:ext>
              </a:extLst>
            </p:cNvPr>
            <p:cNvSpPr/>
            <p:nvPr/>
          </p:nvSpPr>
          <p:spPr>
            <a:xfrm>
              <a:off x="876236" y="1981200"/>
              <a:ext cx="2438087" cy="381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Tạo cặp khóa RSA</a:t>
              </a:r>
            </a:p>
          </p:txBody>
        </p:sp>
        <p:cxnSp>
          <p:nvCxnSpPr>
            <p:cNvPr id="12" name="Đường kết nối Mũi tên Thẳng 11">
              <a:extLst>
                <a:ext uri="{FF2B5EF4-FFF2-40B4-BE49-F238E27FC236}">
                  <a16:creationId xmlns:a16="http://schemas.microsoft.com/office/drawing/2014/main" id="{AF16DF10-F899-444C-A88D-3A584ADC2673}"/>
                </a:ext>
              </a:extLst>
            </p:cNvPr>
            <p:cNvCxnSpPr>
              <a:cxnSpLocks/>
              <a:stCxn id="11" idx="3"/>
              <a:endCxn id="13" idx="1"/>
            </p:cNvCxnSpPr>
            <p:nvPr/>
          </p:nvCxnSpPr>
          <p:spPr>
            <a:xfrm>
              <a:off x="3314323" y="2171700"/>
              <a:ext cx="2750432" cy="1017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Hình chữ nhật 12">
              <a:extLst>
                <a:ext uri="{FF2B5EF4-FFF2-40B4-BE49-F238E27FC236}">
                  <a16:creationId xmlns:a16="http://schemas.microsoft.com/office/drawing/2014/main" id="{B78DDAB3-610F-4038-8B8A-D752A279B46A}"/>
                </a:ext>
              </a:extLst>
            </p:cNvPr>
            <p:cNvSpPr/>
            <p:nvPr/>
          </p:nvSpPr>
          <p:spPr>
            <a:xfrm>
              <a:off x="6064755" y="1991370"/>
              <a:ext cx="2438087" cy="381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Nhận khóa công khai</a:t>
              </a:r>
            </a:p>
          </p:txBody>
        </p:sp>
        <p:sp>
          <p:nvSpPr>
            <p:cNvPr id="14" name="Hình chữ nhật 13">
              <a:extLst>
                <a:ext uri="{FF2B5EF4-FFF2-40B4-BE49-F238E27FC236}">
                  <a16:creationId xmlns:a16="http://schemas.microsoft.com/office/drawing/2014/main" id="{1E2B53E2-6C9B-4ACF-A069-9262A1B28407}"/>
                </a:ext>
              </a:extLst>
            </p:cNvPr>
            <p:cNvSpPr/>
            <p:nvPr/>
          </p:nvSpPr>
          <p:spPr>
            <a:xfrm>
              <a:off x="6007416" y="2895599"/>
              <a:ext cx="2495426" cy="657869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Mã hóa key bằng khóa công khai</a:t>
              </a:r>
            </a:p>
          </p:txBody>
        </p:sp>
        <p:cxnSp>
          <p:nvCxnSpPr>
            <p:cNvPr id="15" name="Đường kết nối Mũi tên Thẳng 14">
              <a:extLst>
                <a:ext uri="{FF2B5EF4-FFF2-40B4-BE49-F238E27FC236}">
                  <a16:creationId xmlns:a16="http://schemas.microsoft.com/office/drawing/2014/main" id="{BF1DB673-0233-4798-A2D7-D52E872C65B2}"/>
                </a:ext>
              </a:extLst>
            </p:cNvPr>
            <p:cNvCxnSpPr>
              <a:cxnSpLocks/>
            </p:cNvCxnSpPr>
            <p:nvPr/>
          </p:nvCxnSpPr>
          <p:spPr>
            <a:xfrm>
              <a:off x="7352923" y="2372370"/>
              <a:ext cx="0" cy="52323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Hình chữ nhật 15">
              <a:extLst>
                <a:ext uri="{FF2B5EF4-FFF2-40B4-BE49-F238E27FC236}">
                  <a16:creationId xmlns:a16="http://schemas.microsoft.com/office/drawing/2014/main" id="{04DAF79C-C875-4F86-9AF2-1C07BDDFE1F1}"/>
                </a:ext>
              </a:extLst>
            </p:cNvPr>
            <p:cNvSpPr/>
            <p:nvPr/>
          </p:nvSpPr>
          <p:spPr>
            <a:xfrm>
              <a:off x="876236" y="3048000"/>
              <a:ext cx="2561411" cy="381000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Nhận bản mã</a:t>
              </a:r>
            </a:p>
          </p:txBody>
        </p:sp>
        <p:cxnSp>
          <p:nvCxnSpPr>
            <p:cNvPr id="17" name="Đường kết nối Mũi tên Thẳng 16">
              <a:extLst>
                <a:ext uri="{FF2B5EF4-FFF2-40B4-BE49-F238E27FC236}">
                  <a16:creationId xmlns:a16="http://schemas.microsoft.com/office/drawing/2014/main" id="{FD77AF5D-D583-4BD8-B30A-8B49028646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54726" y="3276600"/>
              <a:ext cx="255269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Hộp Văn bản 17">
              <a:extLst>
                <a:ext uri="{FF2B5EF4-FFF2-40B4-BE49-F238E27FC236}">
                  <a16:creationId xmlns:a16="http://schemas.microsoft.com/office/drawing/2014/main" id="{F02913E5-C0BF-42AD-8D4E-697C0E0858C8}"/>
                </a:ext>
              </a:extLst>
            </p:cNvPr>
            <p:cNvSpPr txBox="1"/>
            <p:nvPr/>
          </p:nvSpPr>
          <p:spPr>
            <a:xfrm>
              <a:off x="3637388" y="2831068"/>
              <a:ext cx="20776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/>
                <a:t>Bản mã</a:t>
              </a:r>
            </a:p>
          </p:txBody>
        </p:sp>
        <p:sp>
          <p:nvSpPr>
            <p:cNvPr id="19" name="Hình chữ nhật 18">
              <a:extLst>
                <a:ext uri="{FF2B5EF4-FFF2-40B4-BE49-F238E27FC236}">
                  <a16:creationId xmlns:a16="http://schemas.microsoft.com/office/drawing/2014/main" id="{196D7AFB-8EF3-4050-AF76-0B1DE645B76C}"/>
                </a:ext>
              </a:extLst>
            </p:cNvPr>
            <p:cNvSpPr/>
            <p:nvPr/>
          </p:nvSpPr>
          <p:spPr>
            <a:xfrm>
              <a:off x="874727" y="3927693"/>
              <a:ext cx="2561411" cy="568108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Giải mã bằng khóa bí mật</a:t>
              </a:r>
            </a:p>
          </p:txBody>
        </p:sp>
        <p:cxnSp>
          <p:nvCxnSpPr>
            <p:cNvPr id="20" name="Đường kết nối Mũi tên Thẳng 19">
              <a:extLst>
                <a:ext uri="{FF2B5EF4-FFF2-40B4-BE49-F238E27FC236}">
                  <a16:creationId xmlns:a16="http://schemas.microsoft.com/office/drawing/2014/main" id="{69B7A3A7-CB5F-4F06-A565-00461ADBD7E6}"/>
                </a:ext>
              </a:extLst>
            </p:cNvPr>
            <p:cNvCxnSpPr>
              <a:stCxn id="16" idx="2"/>
              <a:endCxn id="19" idx="0"/>
            </p:cNvCxnSpPr>
            <p:nvPr/>
          </p:nvCxnSpPr>
          <p:spPr>
            <a:xfrm flipH="1">
              <a:off x="2155433" y="3429000"/>
              <a:ext cx="1509" cy="49869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Hình chữ nhật 20">
              <a:extLst>
                <a:ext uri="{FF2B5EF4-FFF2-40B4-BE49-F238E27FC236}">
                  <a16:creationId xmlns:a16="http://schemas.microsoft.com/office/drawing/2014/main" id="{27117536-0F2B-4D47-B361-22F4F2B06CD8}"/>
                </a:ext>
              </a:extLst>
            </p:cNvPr>
            <p:cNvSpPr/>
            <p:nvPr/>
          </p:nvSpPr>
          <p:spPr>
            <a:xfrm>
              <a:off x="860392" y="5005072"/>
              <a:ext cx="2561411" cy="633727"/>
            </a:xfrm>
            <a:prstGeom prst="rect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Tạo keyAES từ key nhận được</a:t>
              </a:r>
            </a:p>
          </p:txBody>
        </p:sp>
        <p:cxnSp>
          <p:nvCxnSpPr>
            <p:cNvPr id="22" name="Đường kết nối Mũi tên Thẳng 21">
              <a:extLst>
                <a:ext uri="{FF2B5EF4-FFF2-40B4-BE49-F238E27FC236}">
                  <a16:creationId xmlns:a16="http://schemas.microsoft.com/office/drawing/2014/main" id="{3341F4C8-0B4D-4AD9-80FC-6B5DA7912BBD}"/>
                </a:ext>
              </a:extLst>
            </p:cNvPr>
            <p:cNvCxnSpPr>
              <a:cxnSpLocks/>
              <a:stCxn id="19" idx="2"/>
            </p:cNvCxnSpPr>
            <p:nvPr/>
          </p:nvCxnSpPr>
          <p:spPr>
            <a:xfrm>
              <a:off x="2155433" y="4495801"/>
              <a:ext cx="0" cy="49869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220228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5468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Thiết kế giao diện người dùng</a:t>
            </a:r>
          </a:p>
        </p:txBody>
      </p:sp>
      <p:pic>
        <p:nvPicPr>
          <p:cNvPr id="46" name="Picture 36">
            <a:extLst>
              <a:ext uri="{FF2B5EF4-FFF2-40B4-BE49-F238E27FC236}">
                <a16:creationId xmlns:a16="http://schemas.microsoft.com/office/drawing/2014/main" id="{0CB55792-4122-4CFB-9767-FA30623043D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073526" y="1524000"/>
            <a:ext cx="7071043" cy="4363085"/>
          </a:xfrm>
          <a:prstGeom prst="rect">
            <a:avLst/>
          </a:prstGeom>
        </p:spPr>
      </p:pic>
      <p:sp>
        <p:nvSpPr>
          <p:cNvPr id="47" name="Hộp Văn bản 46">
            <a:extLst>
              <a:ext uri="{FF2B5EF4-FFF2-40B4-BE49-F238E27FC236}">
                <a16:creationId xmlns:a16="http://schemas.microsoft.com/office/drawing/2014/main" id="{05FAD565-36EC-4818-8229-3B1281D57150}"/>
              </a:ext>
            </a:extLst>
          </p:cNvPr>
          <p:cNvSpPr txBox="1"/>
          <p:nvPr/>
        </p:nvSpPr>
        <p:spPr>
          <a:xfrm>
            <a:off x="3427946" y="6030088"/>
            <a:ext cx="31252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đăng nhập</a:t>
            </a:r>
          </a:p>
        </p:txBody>
      </p:sp>
    </p:spTree>
    <p:extLst>
      <p:ext uri="{BB962C8B-B14F-4D97-AF65-F5344CB8AC3E}">
        <p14:creationId xmlns:p14="http://schemas.microsoft.com/office/powerpoint/2010/main" val="2536446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5468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Thiết kế giao diện người dùng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B0FD8FBE-92F4-4AEB-BF60-7C701F2DE58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447800"/>
            <a:ext cx="7153969" cy="4114800"/>
          </a:xfrm>
          <a:prstGeom prst="rect">
            <a:avLst/>
          </a:prstGeom>
        </p:spPr>
      </p:pic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46A8F416-C402-481B-B0D5-88BFC1B88E22}"/>
              </a:ext>
            </a:extLst>
          </p:cNvPr>
          <p:cNvSpPr txBox="1"/>
          <p:nvPr/>
        </p:nvSpPr>
        <p:spPr>
          <a:xfrm>
            <a:off x="3200400" y="5638800"/>
            <a:ext cx="3962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xem video trực tiếp</a:t>
            </a:r>
          </a:p>
        </p:txBody>
      </p:sp>
    </p:spTree>
    <p:extLst>
      <p:ext uri="{BB962C8B-B14F-4D97-AF65-F5344CB8AC3E}">
        <p14:creationId xmlns:p14="http://schemas.microsoft.com/office/powerpoint/2010/main" val="22169658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5468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2.5 Thiết kế giao diện người dùng</a:t>
            </a:r>
          </a:p>
        </p:txBody>
      </p:sp>
      <p:pic>
        <p:nvPicPr>
          <p:cNvPr id="5" name="Picture 15">
            <a:extLst>
              <a:ext uri="{FF2B5EF4-FFF2-40B4-BE49-F238E27FC236}">
                <a16:creationId xmlns:a16="http://schemas.microsoft.com/office/drawing/2014/main" id="{464E7246-418B-41FC-8F41-A4A27EA4AF6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7147242" cy="4286885"/>
          </a:xfrm>
          <a:prstGeom prst="rect">
            <a:avLst/>
          </a:prstGeom>
        </p:spPr>
      </p:pic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990746B3-636F-4B4A-9A72-E1D624F7528C}"/>
              </a:ext>
            </a:extLst>
          </p:cNvPr>
          <p:cNvSpPr txBox="1"/>
          <p:nvPr/>
        </p:nvSpPr>
        <p:spPr>
          <a:xfrm>
            <a:off x="3048000" y="5791200"/>
            <a:ext cx="457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Giao diện xem lại các video đã lưu</a:t>
            </a:r>
          </a:p>
        </p:txBody>
      </p:sp>
    </p:spTree>
    <p:extLst>
      <p:ext uri="{BB962C8B-B14F-4D97-AF65-F5344CB8AC3E}">
        <p14:creationId xmlns:p14="http://schemas.microsoft.com/office/powerpoint/2010/main" val="1549573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6230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Thực nghiệm</a:t>
            </a:r>
          </a:p>
        </p:txBody>
      </p:sp>
      <p:sp>
        <p:nvSpPr>
          <p:cNvPr id="4" name="Hộp Văn bản 5">
            <a:extLst>
              <a:ext uri="{FF2B5EF4-FFF2-40B4-BE49-F238E27FC236}">
                <a16:creationId xmlns:a16="http://schemas.microsoft.com/office/drawing/2014/main" id="{1DFDC271-4751-4C42-A49A-6FEDA1F258B2}"/>
              </a:ext>
            </a:extLst>
          </p:cNvPr>
          <p:cNvSpPr txBox="1"/>
          <p:nvPr/>
        </p:nvSpPr>
        <p:spPr>
          <a:xfrm>
            <a:off x="609600" y="1676400"/>
            <a:ext cx="8153400" cy="36731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57300" lvl="2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Chức năng đăng nhập.</a:t>
            </a:r>
          </a:p>
          <a:p>
            <a:pPr marL="1257300" lvl="2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 video trực tiếp</a:t>
            </a:r>
            <a:endParaRPr lang="en-US" sz="2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 báo khi phát hiện đối tượng</a:t>
            </a:r>
            <a:endParaRPr lang="en-US" sz="2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257300" lvl="2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 lại video khi phát hiện đối tượng</a:t>
            </a:r>
          </a:p>
          <a:p>
            <a:pPr marL="1257300" lvl="2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 hóa video</a:t>
            </a:r>
            <a:endParaRPr lang="en-US" sz="2400" kern="100" dirty="0"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43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 và hướng phát triển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4980657-F0D3-4AC6-991A-78DDB5A4B958}"/>
              </a:ext>
            </a:extLst>
          </p:cNvPr>
          <p:cNvSpPr txBox="1"/>
          <p:nvPr/>
        </p:nvSpPr>
        <p:spPr>
          <a:xfrm>
            <a:off x="495300" y="1143000"/>
            <a:ext cx="8153400" cy="50119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150000"/>
              </a:lnSpc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 quả đạt được: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model Yolo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camera an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 server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camera an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1257300" lvl="2" indent="-342900" algn="just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camera an </a:t>
            </a:r>
            <a:r>
              <a:rPr lang="en-US" sz="2400" kern="1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ninh</a:t>
            </a:r>
            <a:r>
              <a:rPr lang="en-US" sz="24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91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 (1)</a:t>
            </a:r>
          </a:p>
        </p:txBody>
      </p:sp>
      <p:grpSp>
        <p:nvGrpSpPr>
          <p:cNvPr id="17" name="Nhóm 16">
            <a:extLst>
              <a:ext uri="{FF2B5EF4-FFF2-40B4-BE49-F238E27FC236}">
                <a16:creationId xmlns:a16="http://schemas.microsoft.com/office/drawing/2014/main" id="{D0150222-1A40-4C1E-BC7E-97ABD0854E94}"/>
              </a:ext>
            </a:extLst>
          </p:cNvPr>
          <p:cNvGrpSpPr/>
          <p:nvPr/>
        </p:nvGrpSpPr>
        <p:grpSpPr>
          <a:xfrm>
            <a:off x="1295400" y="1676399"/>
            <a:ext cx="6696769" cy="4347646"/>
            <a:chOff x="1295400" y="1676399"/>
            <a:chExt cx="6696769" cy="4347646"/>
          </a:xfrm>
        </p:grpSpPr>
        <p:pic>
          <p:nvPicPr>
            <p:cNvPr id="10" name="Hình ảnh 9">
              <a:extLst>
                <a:ext uri="{FF2B5EF4-FFF2-40B4-BE49-F238E27FC236}">
                  <a16:creationId xmlns:a16="http://schemas.microsoft.com/office/drawing/2014/main" id="{9458CDC5-86CE-48BC-BD25-C3FCD7BEE8D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1676400"/>
              <a:ext cx="3276600" cy="2178726"/>
            </a:xfrm>
            <a:prstGeom prst="rect">
              <a:avLst/>
            </a:prstGeom>
          </p:spPr>
        </p:pic>
        <p:pic>
          <p:nvPicPr>
            <p:cNvPr id="13" name="Picture 43" descr="Camera thông minh trong lĩnh vực bảo vệ">
              <a:extLst>
                <a:ext uri="{FF2B5EF4-FFF2-40B4-BE49-F238E27FC236}">
                  <a16:creationId xmlns:a16="http://schemas.microsoft.com/office/drawing/2014/main" id="{538A8E79-E755-4190-B82F-E2E365BFF598}"/>
                </a:ext>
              </a:extLst>
            </p:cNvPr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295400" y="3845318"/>
              <a:ext cx="3276600" cy="21787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" name="Hình ảnh 14">
              <a:extLst>
                <a:ext uri="{FF2B5EF4-FFF2-40B4-BE49-F238E27FC236}">
                  <a16:creationId xmlns:a16="http://schemas.microsoft.com/office/drawing/2014/main" id="{964FD489-84A0-4281-8C28-43E0E844BA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1676399"/>
              <a:ext cx="3420169" cy="2167592"/>
            </a:xfrm>
            <a:prstGeom prst="rect">
              <a:avLst/>
            </a:prstGeom>
          </p:spPr>
        </p:pic>
        <p:pic>
          <p:nvPicPr>
            <p:cNvPr id="16" name="Picture 44" descr="Ứng dụng nhận diện trong trường học">
              <a:extLst>
                <a:ext uri="{FF2B5EF4-FFF2-40B4-BE49-F238E27FC236}">
                  <a16:creationId xmlns:a16="http://schemas.microsoft.com/office/drawing/2014/main" id="{D63E8735-6F55-4C8D-9C2C-9FBEBCFCB53C}"/>
                </a:ext>
              </a:extLst>
            </p:cNvPr>
            <p:cNvPicPr/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571999" y="3841074"/>
              <a:ext cx="3420170" cy="2178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2639866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E88D613B-F561-45BC-9826-C82B5F061F19}"/>
              </a:ext>
            </a:extLst>
          </p:cNvPr>
          <p:cNvSpPr txBox="1">
            <a:spLocks/>
          </p:cNvSpPr>
          <p:nvPr/>
        </p:nvSpPr>
        <p:spPr>
          <a:xfrm>
            <a:off x="304800" y="470651"/>
            <a:ext cx="7839769" cy="5199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 spc="-100">
                <a:solidFill>
                  <a:schemeClr val="tx1">
                    <a:lumMod val="95000"/>
                    <a:lumOff val="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sz="28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Kết luận và hướng phát triển</a:t>
            </a: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4980657-F0D3-4AC6-991A-78DDB5A4B958}"/>
              </a:ext>
            </a:extLst>
          </p:cNvPr>
          <p:cNvSpPr txBox="1"/>
          <p:nvPr/>
        </p:nvSpPr>
        <p:spPr>
          <a:xfrm>
            <a:off x="652115" y="1299256"/>
            <a:ext cx="7839769" cy="73202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>
              <a:lnSpc>
                <a:spcPct val="250000"/>
              </a:lnSpc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Hướng phát triển:</a:t>
            </a:r>
          </a:p>
          <a:p>
            <a:pPr marL="1257300" lvl="2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Train thêm model Yolo để phát hiện đối tượng chính xác và nhiều đối tượng hơn</a:t>
            </a:r>
          </a:p>
          <a:p>
            <a:pPr marL="1257300" lvl="2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 hợp nhận diện khuôn mặt </a:t>
            </a:r>
          </a:p>
          <a:p>
            <a:pPr marL="1257300" lvl="2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kern="10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Tích hợp nhiều camera</a:t>
            </a:r>
          </a:p>
          <a:p>
            <a:pPr marL="1257300" lvl="2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r>
              <a:rPr lang="en-US" sz="2400" kern="10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Hoàn thiện webserver</a:t>
            </a:r>
          </a:p>
          <a:p>
            <a:pPr marL="800100" lvl="1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50000"/>
              </a:lnSpc>
              <a:buFont typeface="Wingdings" panose="05000000000000000000" pitchFamily="2" charset="2"/>
              <a:buChar char="Ø"/>
            </a:pPr>
            <a:endParaRPr lang="en-US" sz="2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9117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8FAD-8227-43B7-8F71-56CC9D76D6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2281238"/>
            <a:ext cx="7924800" cy="1071562"/>
          </a:xfrm>
        </p:spPr>
        <p:txBody>
          <a:bodyPr/>
          <a:lstStyle/>
          <a:p>
            <a:pPr algn="ctr">
              <a:defRPr/>
            </a:pPr>
            <a:r>
              <a:rPr lang="en-US" sz="3200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TRÂN TRỌNG CẢM ƠN!</a:t>
            </a:r>
            <a:endParaRPr lang="en-US" sz="32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00" name="Subtitle 2">
            <a:extLst>
              <a:ext uri="{FF2B5EF4-FFF2-40B4-BE49-F238E27FC236}">
                <a16:creationId xmlns:a16="http://schemas.microsoft.com/office/drawing/2014/main" id="{8FD75CD6-AE07-4775-A49E-BF4C57B05464}"/>
              </a:ext>
            </a:extLst>
          </p:cNvPr>
          <p:cNvSpPr txBox="1">
            <a:spLocks/>
          </p:cNvSpPr>
          <p:nvPr/>
        </p:nvSpPr>
        <p:spPr bwMode="auto">
          <a:xfrm>
            <a:off x="685800" y="838200"/>
            <a:ext cx="7848600" cy="609600"/>
          </a:xfrm>
          <a:prstGeom prst="rect">
            <a:avLst/>
          </a:prstGeom>
          <a:noFill/>
          <a:ln>
            <a:noFill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accent1"/>
              </a:buClr>
              <a:buSzPct val="85000"/>
              <a:buFont typeface="Arial" charset="0"/>
              <a:buNone/>
              <a:defRPr/>
            </a:pPr>
            <a:endParaRPr lang="en-US" altLang="en-US" sz="2000">
              <a:solidFill>
                <a:srgbClr val="57576E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 (2)</a:t>
            </a:r>
          </a:p>
        </p:txBody>
      </p:sp>
      <p:pic>
        <p:nvPicPr>
          <p:cNvPr id="8" name="Picture 33">
            <a:extLst>
              <a:ext uri="{FF2B5EF4-FFF2-40B4-BE49-F238E27FC236}">
                <a16:creationId xmlns:a16="http://schemas.microsoft.com/office/drawing/2014/main" id="{9ABE715D-4661-450A-BEFC-46F7C48542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752600"/>
            <a:ext cx="5850255" cy="41106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771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 (3)</a:t>
            </a:r>
          </a:p>
        </p:txBody>
      </p:sp>
      <p:pic>
        <p:nvPicPr>
          <p:cNvPr id="8" name="Picture 35">
            <a:extLst>
              <a:ext uri="{FF2B5EF4-FFF2-40B4-BE49-F238E27FC236}">
                <a16:creationId xmlns:a16="http://schemas.microsoft.com/office/drawing/2014/main" id="{52367453-64A5-4AEB-B84E-1302652977AB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3810000"/>
            <a:ext cx="3118802" cy="2133600"/>
          </a:xfrm>
          <a:prstGeom prst="rect">
            <a:avLst/>
          </a:prstGeom>
        </p:spPr>
      </p:pic>
      <p:pic>
        <p:nvPicPr>
          <p:cNvPr id="9" name="Picture 51">
            <a:extLst>
              <a:ext uri="{FF2B5EF4-FFF2-40B4-BE49-F238E27FC236}">
                <a16:creationId xmlns:a16="http://schemas.microsoft.com/office/drawing/2014/main" id="{81762554-1116-41C3-9BE4-14A5ACFC27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9702" y="1828800"/>
            <a:ext cx="2824982" cy="1676400"/>
          </a:xfrm>
          <a:prstGeom prst="rect">
            <a:avLst/>
          </a:prstGeom>
        </p:spPr>
      </p:pic>
      <p:pic>
        <p:nvPicPr>
          <p:cNvPr id="11" name="Picture 41">
            <a:extLst>
              <a:ext uri="{FF2B5EF4-FFF2-40B4-BE49-F238E27FC236}">
                <a16:creationId xmlns:a16="http://schemas.microsoft.com/office/drawing/2014/main" id="{29C2CE4C-7D04-451E-84FD-678CCA1DF58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4491" y="1549651"/>
            <a:ext cx="243300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64B1599-3F30-4D8B-A0CE-36ECE092CFCA}"/>
              </a:ext>
            </a:extLst>
          </p:cNvPr>
          <p:cNvSpPr txBox="1"/>
          <p:nvPr/>
        </p:nvSpPr>
        <p:spPr>
          <a:xfrm>
            <a:off x="2199310" y="346237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Camera ip</a:t>
            </a:r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E3066CD2-F1FE-4D91-B449-3B426FD70A99}"/>
              </a:ext>
            </a:extLst>
          </p:cNvPr>
          <p:cNvSpPr txBox="1"/>
          <p:nvPr/>
        </p:nvSpPr>
        <p:spPr>
          <a:xfrm>
            <a:off x="6317693" y="3440668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Camera wifi</a:t>
            </a: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B4F56594-C700-4CCD-A9F8-F07F978A439E}"/>
              </a:ext>
            </a:extLst>
          </p:cNvPr>
          <p:cNvSpPr txBox="1"/>
          <p:nvPr/>
        </p:nvSpPr>
        <p:spPr>
          <a:xfrm>
            <a:off x="3787172" y="5701017"/>
            <a:ext cx="2441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Camera hồng ngoại</a:t>
            </a:r>
          </a:p>
        </p:txBody>
      </p:sp>
    </p:spTree>
    <p:extLst>
      <p:ext uri="{BB962C8B-B14F-4D97-AF65-F5344CB8AC3E}">
        <p14:creationId xmlns:p14="http://schemas.microsoft.com/office/powerpoint/2010/main" val="1899255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 (4)</a:t>
            </a:r>
          </a:p>
        </p:txBody>
      </p:sp>
      <p:pic>
        <p:nvPicPr>
          <p:cNvPr id="3" name="Picture 106">
            <a:extLst>
              <a:ext uri="{FF2B5EF4-FFF2-40B4-BE49-F238E27FC236}">
                <a16:creationId xmlns:a16="http://schemas.microsoft.com/office/drawing/2014/main" id="{1AEBCFED-7BFA-4D90-873C-25B304AE0EF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735" y="1600200"/>
            <a:ext cx="601853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Tổng quan đề tài (5)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FE962C4-D5C5-42F7-9491-978F33D4FED7}"/>
              </a:ext>
            </a:extLst>
          </p:cNvPr>
          <p:cNvSpPr txBox="1"/>
          <p:nvPr/>
        </p:nvSpPr>
        <p:spPr>
          <a:xfrm>
            <a:off x="762000" y="1524000"/>
            <a:ext cx="8077200" cy="44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camera: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 algn="just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phép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trực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video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291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Nội dung thực hiện</a:t>
            </a:r>
          </a:p>
        </p:txBody>
      </p:sp>
      <p:sp>
        <p:nvSpPr>
          <p:cNvPr id="16" name="Hình chữ nhật 15">
            <a:extLst>
              <a:ext uri="{FF2B5EF4-FFF2-40B4-BE49-F238E27FC236}">
                <a16:creationId xmlns:a16="http://schemas.microsoft.com/office/drawing/2014/main" id="{BC70AAAA-B4E8-45E4-89A0-891876B64D90}"/>
              </a:ext>
            </a:extLst>
          </p:cNvPr>
          <p:cNvSpPr/>
          <p:nvPr/>
        </p:nvSpPr>
        <p:spPr>
          <a:xfrm>
            <a:off x="533400" y="2875795"/>
            <a:ext cx="1883079" cy="125839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17" name="Hình chữ nhật 16">
            <a:extLst>
              <a:ext uri="{FF2B5EF4-FFF2-40B4-BE49-F238E27FC236}">
                <a16:creationId xmlns:a16="http://schemas.microsoft.com/office/drawing/2014/main" id="{73634379-4328-4B44-B0E6-DCCA8B193823}"/>
              </a:ext>
            </a:extLst>
          </p:cNvPr>
          <p:cNvSpPr/>
          <p:nvPr/>
        </p:nvSpPr>
        <p:spPr>
          <a:xfrm>
            <a:off x="3429000" y="2875795"/>
            <a:ext cx="1883079" cy="125839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Server</a:t>
            </a:r>
          </a:p>
        </p:txBody>
      </p:sp>
      <p:cxnSp>
        <p:nvCxnSpPr>
          <p:cNvPr id="18" name="Đường kết nối Mũi tên Thẳng 17">
            <a:extLst>
              <a:ext uri="{FF2B5EF4-FFF2-40B4-BE49-F238E27FC236}">
                <a16:creationId xmlns:a16="http://schemas.microsoft.com/office/drawing/2014/main" id="{7E46E22F-ED3C-42E0-85A8-9CD05E86CC49}"/>
              </a:ext>
            </a:extLst>
          </p:cNvPr>
          <p:cNvCxnSpPr>
            <a:cxnSpLocks/>
            <a:stCxn id="16" idx="3"/>
            <a:endCxn id="17" idx="1"/>
          </p:cNvCxnSpPr>
          <p:nvPr/>
        </p:nvCxnSpPr>
        <p:spPr>
          <a:xfrm>
            <a:off x="2416479" y="3504990"/>
            <a:ext cx="101252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Hộp Văn bản 18">
            <a:extLst>
              <a:ext uri="{FF2B5EF4-FFF2-40B4-BE49-F238E27FC236}">
                <a16:creationId xmlns:a16="http://schemas.microsoft.com/office/drawing/2014/main" id="{53041FE7-3858-4655-9716-D3EEFAE13A79}"/>
              </a:ext>
            </a:extLst>
          </p:cNvPr>
          <p:cNvSpPr txBox="1"/>
          <p:nvPr/>
        </p:nvSpPr>
        <p:spPr>
          <a:xfrm>
            <a:off x="2662825" y="3168344"/>
            <a:ext cx="689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Ảnh</a:t>
            </a:r>
          </a:p>
        </p:txBody>
      </p:sp>
      <p:sp>
        <p:nvSpPr>
          <p:cNvPr id="22" name="Hình chữ nhật 21">
            <a:extLst>
              <a:ext uri="{FF2B5EF4-FFF2-40B4-BE49-F238E27FC236}">
                <a16:creationId xmlns:a16="http://schemas.microsoft.com/office/drawing/2014/main" id="{B6980959-05A8-4F3F-8F1E-0940FC30B4DA}"/>
              </a:ext>
            </a:extLst>
          </p:cNvPr>
          <p:cNvSpPr/>
          <p:nvPr/>
        </p:nvSpPr>
        <p:spPr>
          <a:xfrm>
            <a:off x="6934200" y="2881831"/>
            <a:ext cx="1883079" cy="1258390"/>
          </a:xfrm>
          <a:prstGeom prst="rect">
            <a:avLst/>
          </a:prstGeom>
          <a:ln>
            <a:solidFill>
              <a:srgbClr val="92D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cxnSp>
        <p:nvCxnSpPr>
          <p:cNvPr id="24" name="Đường kết nối Mũi tên Thẳng 23">
            <a:extLst>
              <a:ext uri="{FF2B5EF4-FFF2-40B4-BE49-F238E27FC236}">
                <a16:creationId xmlns:a16="http://schemas.microsoft.com/office/drawing/2014/main" id="{8DA7F940-F853-44CE-AB03-326956246CAE}"/>
              </a:ext>
            </a:extLst>
          </p:cNvPr>
          <p:cNvCxnSpPr>
            <a:cxnSpLocks/>
          </p:cNvCxnSpPr>
          <p:nvPr/>
        </p:nvCxnSpPr>
        <p:spPr>
          <a:xfrm>
            <a:off x="5312079" y="3276600"/>
            <a:ext cx="162212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Hộp Văn bản 25">
            <a:extLst>
              <a:ext uri="{FF2B5EF4-FFF2-40B4-BE49-F238E27FC236}">
                <a16:creationId xmlns:a16="http://schemas.microsoft.com/office/drawing/2014/main" id="{00FF7061-1B38-42E5-98D0-D9091A630898}"/>
              </a:ext>
            </a:extLst>
          </p:cNvPr>
          <p:cNvSpPr txBox="1"/>
          <p:nvPr/>
        </p:nvSpPr>
        <p:spPr>
          <a:xfrm>
            <a:off x="5410200" y="2876901"/>
            <a:ext cx="1883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Stream video</a:t>
            </a:r>
          </a:p>
        </p:txBody>
      </p:sp>
      <p:sp>
        <p:nvSpPr>
          <p:cNvPr id="27" name="Hộp Văn bản 26">
            <a:extLst>
              <a:ext uri="{FF2B5EF4-FFF2-40B4-BE49-F238E27FC236}">
                <a16:creationId xmlns:a16="http://schemas.microsoft.com/office/drawing/2014/main" id="{A1073F4A-CFFE-43DC-9E77-1D1496A5B6AF}"/>
              </a:ext>
            </a:extLst>
          </p:cNvPr>
          <p:cNvSpPr txBox="1"/>
          <p:nvPr/>
        </p:nvSpPr>
        <p:spPr>
          <a:xfrm>
            <a:off x="5627039" y="3788765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Cảnh báo</a:t>
            </a:r>
          </a:p>
        </p:txBody>
      </p:sp>
      <p:cxnSp>
        <p:nvCxnSpPr>
          <p:cNvPr id="30" name="Đường kết nối Mũi tên Thẳng 29">
            <a:extLst>
              <a:ext uri="{FF2B5EF4-FFF2-40B4-BE49-F238E27FC236}">
                <a16:creationId xmlns:a16="http://schemas.microsoft.com/office/drawing/2014/main" id="{1561FC35-9705-4D69-93A7-9D997CF231BF}"/>
              </a:ext>
            </a:extLst>
          </p:cNvPr>
          <p:cNvCxnSpPr>
            <a:cxnSpLocks/>
          </p:cNvCxnSpPr>
          <p:nvPr/>
        </p:nvCxnSpPr>
        <p:spPr>
          <a:xfrm>
            <a:off x="5312079" y="3733800"/>
            <a:ext cx="1622121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81827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6424A-7D0A-B941-8E3E-DC9229194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533400"/>
            <a:ext cx="7839769" cy="519949"/>
          </a:xfrm>
        </p:spPr>
        <p:txBody>
          <a:bodyPr/>
          <a:lstStyle/>
          <a:p>
            <a:r>
              <a:rPr lang="en-US" sz="3200" b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2.1 Camera</a:t>
            </a:r>
          </a:p>
        </p:txBody>
      </p:sp>
      <p:pic>
        <p:nvPicPr>
          <p:cNvPr id="14" name="Picture 1" descr="IMG_256">
            <a:extLst>
              <a:ext uri="{FF2B5EF4-FFF2-40B4-BE49-F238E27FC236}">
                <a16:creationId xmlns:a16="http://schemas.microsoft.com/office/drawing/2014/main" id="{CFF3F541-6654-4DFE-B2D6-C233ABF4BE7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79803" y="2295333"/>
            <a:ext cx="3911600" cy="26079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Picture 33" descr="IMG_256">
            <a:extLst>
              <a:ext uri="{FF2B5EF4-FFF2-40B4-BE49-F238E27FC236}">
                <a16:creationId xmlns:a16="http://schemas.microsoft.com/office/drawing/2014/main" id="{F07A4507-7AD9-488E-B740-07468389066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57800" y="2590799"/>
            <a:ext cx="3374390" cy="2052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A9AE88B7-9B58-494A-ADFA-50019CC3AB9B}"/>
              </a:ext>
            </a:extLst>
          </p:cNvPr>
          <p:cNvSpPr txBox="1"/>
          <p:nvPr/>
        </p:nvSpPr>
        <p:spPr>
          <a:xfrm>
            <a:off x="2057400" y="4643271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Raspberry Pi 3</a:t>
            </a:r>
          </a:p>
        </p:txBody>
      </p:sp>
      <p:sp>
        <p:nvSpPr>
          <p:cNvPr id="16" name="Hộp Văn bản 15">
            <a:extLst>
              <a:ext uri="{FF2B5EF4-FFF2-40B4-BE49-F238E27FC236}">
                <a16:creationId xmlns:a16="http://schemas.microsoft.com/office/drawing/2014/main" id="{D66CE540-E3A6-450F-8151-92584028997D}"/>
              </a:ext>
            </a:extLst>
          </p:cNvPr>
          <p:cNvSpPr txBox="1"/>
          <p:nvPr/>
        </p:nvSpPr>
        <p:spPr>
          <a:xfrm>
            <a:off x="6391969" y="4607812"/>
            <a:ext cx="14566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latin typeface="Times New Roman" panose="02020603050405020304" pitchFamily="18" charset="0"/>
                <a:cs typeface="Times New Roman" panose="02020603050405020304" pitchFamily="18" charset="0"/>
              </a:rPr>
              <a:t>Camera Pi</a:t>
            </a:r>
          </a:p>
        </p:txBody>
      </p:sp>
    </p:spTree>
    <p:extLst>
      <p:ext uri="{BB962C8B-B14F-4D97-AF65-F5344CB8AC3E}">
        <p14:creationId xmlns:p14="http://schemas.microsoft.com/office/powerpoint/2010/main" val="23770484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larity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1960</TotalTime>
  <Words>579</Words>
  <Application>Microsoft Office PowerPoint</Application>
  <PresentationFormat>On-screen Show (4:3)</PresentationFormat>
  <Paragraphs>111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Tahoma</vt:lpstr>
      <vt:lpstr>Times New Roman</vt:lpstr>
      <vt:lpstr>Verdana</vt:lpstr>
      <vt:lpstr>Wingdings</vt:lpstr>
      <vt:lpstr>Clarity</vt:lpstr>
      <vt:lpstr>Xây dựng camera an ninh thông minh</vt:lpstr>
      <vt:lpstr>Nội dung</vt:lpstr>
      <vt:lpstr>1. Tổng quan đề tài (1)</vt:lpstr>
      <vt:lpstr>1. Tổng quan đề tài (2)</vt:lpstr>
      <vt:lpstr>1. Tổng quan đề tài (3)</vt:lpstr>
      <vt:lpstr>1. Tổng quan đề tài (4)</vt:lpstr>
      <vt:lpstr>1. Tổng quan đề tài (5)</vt:lpstr>
      <vt:lpstr>2. Nội dung thực hiện</vt:lpstr>
      <vt:lpstr>2.1 Camera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TRÂN TRỌNG CẢM ƠN!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PHƯƠNG PHÁP MỚI PHÁT HIỆN VIRUS DỰA TRÊN MÔ HÌNH ENTROPY CỰC ĐẠI</dc:title>
  <dc:creator>dpvh</dc:creator>
  <cp:lastModifiedBy>Bình Hoàng</cp:lastModifiedBy>
  <cp:revision>104</cp:revision>
  <dcterms:created xsi:type="dcterms:W3CDTF">2014-06-18T15:41:40Z</dcterms:created>
  <dcterms:modified xsi:type="dcterms:W3CDTF">2021-08-18T02:30:44Z</dcterms:modified>
</cp:coreProperties>
</file>